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64" r:id="rId3"/>
    <p:sldId id="270" r:id="rId4"/>
    <p:sldId id="271" r:id="rId5"/>
    <p:sldId id="269" r:id="rId6"/>
    <p:sldId id="266" r:id="rId7"/>
    <p:sldId id="261" r:id="rId8"/>
    <p:sldId id="265" r:id="rId9"/>
    <p:sldId id="272" r:id="rId10"/>
    <p:sldId id="262" r:id="rId11"/>
    <p:sldId id="274" r:id="rId12"/>
    <p:sldId id="282" r:id="rId13"/>
    <p:sldId id="276" r:id="rId14"/>
    <p:sldId id="277" r:id="rId15"/>
    <p:sldId id="280" r:id="rId16"/>
    <p:sldId id="283" r:id="rId17"/>
    <p:sldId id="278" r:id="rId18"/>
    <p:sldId id="281" r:id="rId19"/>
    <p:sldId id="285" r:id="rId20"/>
    <p:sldId id="284" r:id="rId21"/>
    <p:sldId id="288" r:id="rId22"/>
    <p:sldId id="289" r:id="rId23"/>
    <p:sldId id="275" r:id="rId24"/>
    <p:sldId id="291" r:id="rId25"/>
    <p:sldId id="273" r:id="rId26"/>
    <p:sldId id="290" r:id="rId27"/>
    <p:sldId id="286" r:id="rId28"/>
    <p:sldId id="287" r:id="rId29"/>
    <p:sldId id="25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911" autoAdjust="0"/>
  </p:normalViewPr>
  <p:slideViewPr>
    <p:cSldViewPr>
      <p:cViewPr>
        <p:scale>
          <a:sx n="100" d="100"/>
          <a:sy n="100" d="100"/>
        </p:scale>
        <p:origin x="-121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6510BB-C2B5-4F5D-AAD2-DDDAF15A88B2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8EA3A-6116-41A7-BD53-7E02F7BFC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42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Важным расчетным показателем, согласно которого определяется производительность, является количество денег, которые средний работник приносит в ВВП страны за час работы. В Люксембурге этот показатель составляет свыше 75 долларов, американцы приносят своей стране 61 доллар, а канадцы 50. Производительность труда в России на этом фоне выглядит бледно, так как средний россиянин обогащает национальный ВВП всего на 22 доллара.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B8EA3A-6116-41A7-BD53-7E02F7BFCF2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748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B8EA3A-6116-41A7-BD53-7E02F7BFCF2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96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Гойя</a:t>
            </a:r>
            <a:r>
              <a:rPr lang="en-US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Naoto Hattori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B8EA3A-6116-41A7-BD53-7E02F7BFCF2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024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Потребности самого-самого топ-менеджмента (собственников) организации лежат не в наборе забавных картинок. Если разобраться досконально то, потребность обычно лежит в том, как получить понятный (и, желательно, удобный) механизм управления, который будет с высокой долей вероятности решать задачи стоящие перед ними (и которые, как правило, описываются пропорцией двух терминов «долго» и «счастливо»). Не больше, не меньше. Все остальное – этапы достижения этих глобальных целей, а предложения консультантов – винтики-</a:t>
            </a:r>
            <a:r>
              <a:rPr lang="ru-RU" dirty="0" err="1" smtClean="0"/>
              <a:t>детальки</a:t>
            </a:r>
            <a:r>
              <a:rPr lang="ru-RU" dirty="0" smtClean="0"/>
              <a:t> к непонятному и сложному механизму, инструкция к которому, зачастую, утеряна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B8EA3A-6116-41A7-BD53-7E02F7BFCF2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675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Первым шагом в разрыве порочного круга стоит описать то, что организационное развитие может предложить в качестве организующих идей бизнесу. Что именно он может взять в руки и использовать в своей деятельности для достижения своих целей (скорее принципы и описание того механизма, который должен быть в руках каждого управленца высокого уровня любой компании). Как некую законченную систему возможностей и ограничений, которую не надо додумывать по своему пониманию, выстраивая свой вариант системы управления. Она достаточно адаптивна, разнообразна и в тоже время проста. Для этого нужно определиться с базовыми идеями организации пространства менеджмента организации. По факту - что нам надо предлагать, чтобы им стало интересно. Компания – сложная система, которая неразрывна и неразделима в реальной жизни. Все влияет на все. Разделение (декомпозиция) на части возможно только в случае понимания как оно живет в целом. Не повредит ли выделение частей пониманию целого, не потеряется ли суть от разделения на составляющие.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B8EA3A-6116-41A7-BD53-7E02F7BFCF2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137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mailto:vector@vectorcomany.ru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mailto:ivanov@mail.ru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217024" cy="6858000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 userDrawn="1">
            <p:ph type="title"/>
          </p:nvPr>
        </p:nvSpPr>
        <p:spPr>
          <a:xfrm>
            <a:off x="3995936" y="1700809"/>
            <a:ext cx="5292725" cy="13678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200" cap="none" dirty="0" smtClean="0">
                <a:solidFill>
                  <a:schemeClr val="tx2"/>
                </a:solidFill>
              </a:rPr>
              <a:t>НАЗВАНИЕ </a:t>
            </a:r>
            <a:br>
              <a:rPr lang="ru-RU" sz="3200" cap="none" dirty="0" smtClean="0">
                <a:solidFill>
                  <a:schemeClr val="tx2"/>
                </a:solidFill>
              </a:rPr>
            </a:br>
            <a:r>
              <a:rPr lang="ru-RU" sz="3200" cap="none" dirty="0" smtClean="0">
                <a:solidFill>
                  <a:schemeClr val="tx2"/>
                </a:solidFill>
              </a:rPr>
              <a:t>ВАШЕЙ ПРЕЗЕНТАЦИИ</a:t>
            </a:r>
          </a:p>
        </p:txBody>
      </p:sp>
      <p:sp>
        <p:nvSpPr>
          <p:cNvPr id="14" name="Объект 2"/>
          <p:cNvSpPr>
            <a:spLocks noGrp="1"/>
          </p:cNvSpPr>
          <p:nvPr userDrawn="1">
            <p:ph idx="1"/>
          </p:nvPr>
        </p:nvSpPr>
        <p:spPr>
          <a:xfrm>
            <a:off x="3995936" y="2924945"/>
            <a:ext cx="1503363" cy="36004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</a:t>
            </a:r>
          </a:p>
        </p:txBody>
      </p:sp>
      <p:sp>
        <p:nvSpPr>
          <p:cNvPr id="15" name="Объект 3"/>
          <p:cNvSpPr>
            <a:spLocks noGrp="1"/>
          </p:cNvSpPr>
          <p:nvPr userDrawn="1">
            <p:ph idx="4294967295"/>
          </p:nvPr>
        </p:nvSpPr>
        <p:spPr bwMode="auto">
          <a:xfrm>
            <a:off x="3995936" y="3356991"/>
            <a:ext cx="4680520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ru-RU" sz="2500" dirty="0" smtClean="0">
                <a:solidFill>
                  <a:schemeClr val="tx2"/>
                </a:solidFill>
              </a:rPr>
              <a:t>Иванов Иван Иванович</a:t>
            </a:r>
            <a:endParaRPr lang="ru-RU" sz="2500" dirty="0" smtClean="0"/>
          </a:p>
        </p:txBody>
      </p:sp>
      <p:sp>
        <p:nvSpPr>
          <p:cNvPr id="16" name="Объект 4"/>
          <p:cNvSpPr>
            <a:spLocks noGrp="1"/>
          </p:cNvSpPr>
          <p:nvPr userDrawn="1">
            <p:ph idx="4294967295"/>
          </p:nvPr>
        </p:nvSpPr>
        <p:spPr>
          <a:xfrm>
            <a:off x="3995936" y="3717032"/>
            <a:ext cx="4824536" cy="1152128"/>
          </a:xfrm>
          <a:prstGeom prst="rect">
            <a:avLst/>
          </a:prstGeom>
        </p:spPr>
        <p:txBody>
          <a:bodyPr/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Ведущий специалист по бизнес-процессам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ООО «Вектор»</a:t>
            </a:r>
          </a:p>
        </p:txBody>
      </p:sp>
      <p:sp>
        <p:nvSpPr>
          <p:cNvPr id="17" name="Объект 5"/>
          <p:cNvSpPr>
            <a:spLocks noGrp="1"/>
          </p:cNvSpPr>
          <p:nvPr userDrawn="1">
            <p:ph idx="12"/>
          </p:nvPr>
        </p:nvSpPr>
        <p:spPr>
          <a:xfrm>
            <a:off x="4031754" y="4869160"/>
            <a:ext cx="3671888" cy="815529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vector@vectorcomany.ru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www.vectorcomany.com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 descr="шаблоны для презентации 3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6511" y="0"/>
            <a:ext cx="9217022" cy="6858000"/>
          </a:xfrm>
          <a:prstGeom prst="rect">
            <a:avLst/>
          </a:prstGeom>
        </p:spPr>
      </p:pic>
      <p:sp>
        <p:nvSpPr>
          <p:cNvPr id="11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6" y="116632"/>
            <a:ext cx="8785225" cy="531068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5pPr algn="ctr">
              <a:defRPr/>
            </a:lvl5pPr>
          </a:lstStyle>
          <a:p>
            <a:pPr lvl="0"/>
            <a:r>
              <a:rPr lang="ru-RU" dirty="0" smtClean="0"/>
              <a:t>НАЗВАНИЕ СЛАЙДА</a:t>
            </a:r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79388" y="908050"/>
            <a:ext cx="8785225" cy="518477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45" y="0"/>
            <a:ext cx="9136310" cy="6858000"/>
          </a:xfrm>
          <a:prstGeom prst="rect">
            <a:avLst/>
          </a:prstGeom>
        </p:spPr>
      </p:pic>
      <p:sp>
        <p:nvSpPr>
          <p:cNvPr id="12" name="Текст 4"/>
          <p:cNvSpPr>
            <a:spLocks noGrp="1"/>
          </p:cNvSpPr>
          <p:nvPr userDrawn="1">
            <p:ph type="body" sz="quarter" idx="10"/>
          </p:nvPr>
        </p:nvSpPr>
        <p:spPr bwMode="auto">
          <a:xfrm>
            <a:off x="4140200" y="2038350"/>
            <a:ext cx="3455988" cy="4794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2"/>
                </a:solidFill>
              </a:rPr>
              <a:t>БЛАГОДАРНОСТИ</a:t>
            </a:r>
          </a:p>
        </p:txBody>
      </p:sp>
      <p:sp>
        <p:nvSpPr>
          <p:cNvPr id="13" name="Текст 5"/>
          <p:cNvSpPr>
            <a:spLocks noGrp="1"/>
          </p:cNvSpPr>
          <p:nvPr userDrawn="1">
            <p:ph type="body" sz="quarter" idx="11"/>
          </p:nvPr>
        </p:nvSpPr>
        <p:spPr bwMode="auto">
          <a:xfrm>
            <a:off x="4140200" y="2614613"/>
            <a:ext cx="5040313" cy="12001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ru-RU" sz="2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Текст 6"/>
          <p:cNvSpPr>
            <a:spLocks noGrp="1"/>
          </p:cNvSpPr>
          <p:nvPr userDrawn="1">
            <p:ph type="body" sz="quarter" idx="12"/>
          </p:nvPr>
        </p:nvSpPr>
        <p:spPr bwMode="auto">
          <a:xfrm>
            <a:off x="4140200" y="4149725"/>
            <a:ext cx="4392613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600" dirty="0" smtClean="0">
                <a:solidFill>
                  <a:schemeClr val="tx2"/>
                </a:solidFill>
              </a:rPr>
              <a:t>Иван Иванович Иванов</a:t>
            </a:r>
          </a:p>
        </p:txBody>
      </p:sp>
      <p:sp>
        <p:nvSpPr>
          <p:cNvPr id="15" name="Текст 7"/>
          <p:cNvSpPr>
            <a:spLocks noGrp="1"/>
          </p:cNvSpPr>
          <p:nvPr userDrawn="1">
            <p:ph type="body" sz="quarter" idx="13"/>
          </p:nvPr>
        </p:nvSpPr>
        <p:spPr>
          <a:xfrm>
            <a:off x="4140200" y="4725988"/>
            <a:ext cx="4321175" cy="8636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ivanov@mail.ru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ivanov.com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C933A-71CE-43BF-8DC0-AB77C3CEBD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B9D3F-D719-4965-B950-2BCB2D6170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шаблоны для презентации 1стр 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6" y="0"/>
            <a:ext cx="9134387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2b-group.ru/" TargetMode="External"/><Relationship Id="rId2" Type="http://schemas.openxmlformats.org/officeDocument/2006/relationships/hyperlink" Target="mailto:Tulchinsky@b2b-group.r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2b-group.ru/" TargetMode="External"/><Relationship Id="rId2" Type="http://schemas.openxmlformats.org/officeDocument/2006/relationships/hyperlink" Target="mailto:Tulchinsky@b2b-group.ru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/>
        </p:nvSpPr>
        <p:spPr>
          <a:xfrm>
            <a:off x="4030635" y="1340768"/>
            <a:ext cx="5113365" cy="136783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kern="1200" cap="all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9pPr>
          </a:lstStyle>
          <a:p>
            <a:pPr eaLnBrk="1" hangingPunct="1"/>
            <a:r>
              <a:rPr lang="ru-RU" sz="3200" cap="none" dirty="0" smtClean="0">
                <a:solidFill>
                  <a:schemeClr val="tx2"/>
                </a:solidFill>
              </a:rPr>
              <a:t>АНАТОМИЯ И ФИЗИОЛОГИЯ ОРГАНИЗАЦИИ ДЛЯ</a:t>
            </a:r>
          </a:p>
          <a:p>
            <a:pPr eaLnBrk="1" hangingPunct="1"/>
            <a:r>
              <a:rPr lang="ru-RU" sz="3200" cap="none" dirty="0">
                <a:solidFill>
                  <a:schemeClr val="tx2"/>
                </a:solidFill>
              </a:rPr>
              <a:t>Л</a:t>
            </a:r>
            <a:r>
              <a:rPr lang="ru-RU" sz="3200" cap="none" dirty="0" smtClean="0">
                <a:solidFill>
                  <a:schemeClr val="tx2"/>
                </a:solidFill>
              </a:rPr>
              <a:t>ЮБОЗНАТЕЛЬНЫХ</a:t>
            </a:r>
          </a:p>
        </p:txBody>
      </p:sp>
      <p:sp>
        <p:nvSpPr>
          <p:cNvPr id="15" name="Объект 2"/>
          <p:cNvSpPr>
            <a:spLocks noGrp="1"/>
          </p:cNvSpPr>
          <p:nvPr/>
        </p:nvSpPr>
        <p:spPr>
          <a:xfrm>
            <a:off x="4031803" y="2973510"/>
            <a:ext cx="1503363" cy="36004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</a:t>
            </a:r>
          </a:p>
        </p:txBody>
      </p:sp>
      <p:sp>
        <p:nvSpPr>
          <p:cNvPr id="16" name="Объект 3"/>
          <p:cNvSpPr>
            <a:spLocks noGrp="1"/>
          </p:cNvSpPr>
          <p:nvPr/>
        </p:nvSpPr>
        <p:spPr bwMode="auto">
          <a:xfrm>
            <a:off x="4031802" y="3333550"/>
            <a:ext cx="5112197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500" dirty="0" err="1" smtClean="0">
                <a:solidFill>
                  <a:schemeClr val="tx2"/>
                </a:solidFill>
              </a:rPr>
              <a:t>Тульчинский</a:t>
            </a:r>
            <a:r>
              <a:rPr lang="ru-RU" sz="2500" dirty="0" smtClean="0">
                <a:solidFill>
                  <a:schemeClr val="tx2"/>
                </a:solidFill>
              </a:rPr>
              <a:t> Станислав Эдуардович</a:t>
            </a:r>
            <a:endParaRPr lang="ru-RU" sz="2500" dirty="0" smtClean="0"/>
          </a:p>
        </p:txBody>
      </p:sp>
      <p:sp>
        <p:nvSpPr>
          <p:cNvPr id="17" name="Объект 4"/>
          <p:cNvSpPr>
            <a:spLocks noGrp="1"/>
          </p:cNvSpPr>
          <p:nvPr/>
        </p:nvSpPr>
        <p:spPr>
          <a:xfrm>
            <a:off x="4031803" y="3819375"/>
            <a:ext cx="4824536" cy="115212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Генеральный директор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ООО «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b2b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.Технологии развития»</a:t>
            </a:r>
          </a:p>
        </p:txBody>
      </p:sp>
      <p:sp>
        <p:nvSpPr>
          <p:cNvPr id="18" name="Объект 5"/>
          <p:cNvSpPr>
            <a:spLocks noGrp="1"/>
          </p:cNvSpPr>
          <p:nvPr/>
        </p:nvSpPr>
        <p:spPr>
          <a:xfrm>
            <a:off x="4067621" y="4845719"/>
            <a:ext cx="3671888" cy="81552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Tulchinsky@b2b-group.ru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www.b2b-group.ru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61642"/>
            <a:ext cx="2514600" cy="339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181401" y="726238"/>
            <a:ext cx="3962599" cy="234272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Получить </a:t>
            </a:r>
            <a:r>
              <a:rPr lang="ru-RU" dirty="0">
                <a:solidFill>
                  <a:schemeClr val="tx2"/>
                </a:solidFill>
              </a:rPr>
              <a:t>понятный (и, желательно, удобный) механизм </a:t>
            </a:r>
            <a:r>
              <a:rPr lang="ru-RU" dirty="0" smtClean="0">
                <a:solidFill>
                  <a:schemeClr val="tx2"/>
                </a:solidFill>
              </a:rPr>
              <a:t>для решения задач </a:t>
            </a:r>
            <a:r>
              <a:rPr lang="ru-RU" dirty="0">
                <a:solidFill>
                  <a:schemeClr val="tx2"/>
                </a:solidFill>
              </a:rPr>
              <a:t>стоящие перед ними </a:t>
            </a:r>
            <a:r>
              <a:rPr lang="ru-RU" dirty="0" smtClean="0">
                <a:solidFill>
                  <a:schemeClr val="tx2"/>
                </a:solidFill>
              </a:rPr>
              <a:t>(которые</a:t>
            </a:r>
            <a:r>
              <a:rPr lang="ru-RU" dirty="0">
                <a:solidFill>
                  <a:schemeClr val="tx2"/>
                </a:solidFill>
              </a:rPr>
              <a:t>, как правило, описываются пропорцией двух терминов «долго» и «счастливо</a:t>
            </a:r>
            <a:r>
              <a:rPr lang="ru-RU" dirty="0" smtClean="0">
                <a:solidFill>
                  <a:schemeClr val="tx2"/>
                </a:solidFill>
              </a:rPr>
              <a:t>»)?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А что им может быть надо?</a:t>
            </a:r>
            <a:endParaRPr lang="ru-RU" dirty="0"/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179512" y="3958009"/>
            <a:ext cx="5012308" cy="1991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dirty="0" smtClean="0">
                <a:solidFill>
                  <a:schemeClr val="tx2"/>
                </a:solidFill>
              </a:rPr>
              <a:t>Или ведро предложений , винтиков-</a:t>
            </a:r>
            <a:r>
              <a:rPr lang="ru-RU" sz="2200" dirty="0" err="1" smtClean="0">
                <a:solidFill>
                  <a:schemeClr val="tx2"/>
                </a:solidFill>
              </a:rPr>
              <a:t>деталек</a:t>
            </a:r>
            <a:r>
              <a:rPr lang="ru-RU" sz="2200" dirty="0" smtClean="0">
                <a:solidFill>
                  <a:schemeClr val="tx2"/>
                </a:solidFill>
              </a:rPr>
              <a:t> к непонятному и сложному механизму, инструкция к которому, зачастую, утеряна?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92696"/>
            <a:ext cx="5083175" cy="291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32112"/>
            <a:ext cx="39084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00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Базовые идеи </a:t>
            </a:r>
            <a:r>
              <a:rPr lang="ru-RU" dirty="0"/>
              <a:t>организации пространства менеджмента организации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441" y="2027896"/>
            <a:ext cx="3421063" cy="420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363" y="584218"/>
            <a:ext cx="4084637" cy="309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9" y="585630"/>
            <a:ext cx="4206875" cy="424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8" y="3948771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483" y="2827996"/>
            <a:ext cx="2560637" cy="340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85630"/>
            <a:ext cx="4335463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88963"/>
            <a:ext cx="4419600" cy="568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569913"/>
            <a:ext cx="9136063" cy="572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46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139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Бизнес, как открытая система</a:t>
            </a:r>
            <a:endParaRPr lang="ru-RU" sz="28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58615"/>
            <a:ext cx="6920850" cy="5578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54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620688"/>
            <a:ext cx="4104456" cy="55054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Модель </a:t>
            </a:r>
            <a:r>
              <a:rPr lang="ru-RU" b="1" dirty="0">
                <a:solidFill>
                  <a:schemeClr val="accent1"/>
                </a:solidFill>
              </a:rPr>
              <a:t>бизнеса: </a:t>
            </a:r>
            <a:endParaRPr lang="ru-RU" b="1" dirty="0" smtClean="0">
              <a:solidFill>
                <a:schemeClr val="accent1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Клиенты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Конкурентные преимущества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Конкуренты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Рынки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Технологии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Ценности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Продукты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Стратегические цели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Бизнес-план</a:t>
            </a:r>
            <a:endParaRPr lang="ru-RU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Бизнес-модель и модель бизнес-процессов – две большие разницы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09278"/>
            <a:ext cx="3025775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104" y="3586187"/>
            <a:ext cx="3581400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612923"/>
            <a:ext cx="2117725" cy="197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46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692696"/>
            <a:ext cx="4752528" cy="56166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«Анализ бизнес-процессов показал, что по факту бизнес-процессов нет. И поэтому для заказчика мы создали документ. Потому что когда анализ бизнес-процессов показывает, что процессов у тебя нет, то документ у тебя ни о чем. А когда ты имеешь документ ни о чем, ты спокойно называешь его стратегия».</a:t>
            </a:r>
          </a:p>
          <a:p>
            <a:pPr marL="0" indent="0">
              <a:buNone/>
            </a:pPr>
            <a:r>
              <a:rPr lang="ru-RU" i="1" dirty="0" smtClean="0"/>
              <a:t>Степан Эрнестович Внедряй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Стратегия бывает разной…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764704"/>
            <a:ext cx="3886200" cy="513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010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9180" y="692696"/>
            <a:ext cx="4390812" cy="25195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>
                <a:solidFill>
                  <a:schemeClr val="tx2"/>
                </a:solidFill>
              </a:rPr>
              <a:t>Восход солнца притягивает к себе и заставляет задуматься о </a:t>
            </a:r>
            <a:r>
              <a:rPr lang="ru-RU" sz="2500" dirty="0" smtClean="0">
                <a:solidFill>
                  <a:schemeClr val="tx2"/>
                </a:solidFill>
              </a:rPr>
              <a:t>наступающем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Стратегия и бизнес-план</a:t>
            </a:r>
            <a:endParaRPr lang="ru-RU" sz="2800" dirty="0"/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4652392" y="3882008"/>
            <a:ext cx="4390812" cy="264333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Основой стратегии - является не выбор какого-то одного пути к победе, а поиск и создание таких условий, чтобы в любой момент времени был хотя бы один, который ведет</a:t>
            </a:r>
            <a:r>
              <a:rPr lang="ru-RU" dirty="0">
                <a:solidFill>
                  <a:schemeClr val="tx2"/>
                </a:solidFill>
              </a:rPr>
              <a:t> к ней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4572000" cy="304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0688"/>
            <a:ext cx="4572000" cy="324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548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Продукт</a:t>
            </a:r>
            <a:endParaRPr lang="ru-RU" sz="2800" dirty="0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1404938" y="1846610"/>
            <a:ext cx="6335712" cy="431800"/>
          </a:xfrm>
          <a:prstGeom prst="flowChartAlternateProcess">
            <a:avLst/>
          </a:prstGeom>
          <a:solidFill>
            <a:srgbClr val="9E99FD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177800" indent="-177800" algn="l"/>
            <a:r>
              <a:rPr lang="ru-RU" sz="2400" b="1" dirty="0">
                <a:solidFill>
                  <a:srgbClr val="333399"/>
                </a:solidFill>
                <a:latin typeface="Arial Unicode MS" pitchFamily="34" charset="-128"/>
              </a:rPr>
              <a:t>Маркетинг-</a:t>
            </a:r>
            <a:r>
              <a:rPr lang="ru-RU" sz="2400" b="1" dirty="0" err="1">
                <a:solidFill>
                  <a:srgbClr val="333399"/>
                </a:solidFill>
                <a:latin typeface="Arial Unicode MS" pitchFamily="34" charset="-128"/>
              </a:rPr>
              <a:t>микс</a:t>
            </a:r>
            <a:endParaRPr lang="ru-RU" sz="1600" b="1" dirty="0">
              <a:solidFill>
                <a:srgbClr val="333399"/>
              </a:solidFill>
              <a:latin typeface="Arial Unicode MS" pitchFamily="34" charset="-128"/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1404938" y="1268760"/>
            <a:ext cx="6335712" cy="433388"/>
          </a:xfrm>
          <a:prstGeom prst="flowChartAlternateProcess">
            <a:avLst/>
          </a:prstGeom>
          <a:solidFill>
            <a:srgbClr val="FFCC66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/>
            <a:r>
              <a:rPr lang="ru-RU" sz="2400" b="1" dirty="0">
                <a:solidFill>
                  <a:srgbClr val="333399"/>
                </a:solidFill>
                <a:latin typeface="Arial Unicode MS" pitchFamily="34" charset="-128"/>
              </a:rPr>
              <a:t>Базовые (внешние) характеристики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1404938" y="4166146"/>
            <a:ext cx="6335712" cy="433388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/>
            <a:r>
              <a:rPr lang="ru-RU" sz="2400" b="1">
                <a:solidFill>
                  <a:srgbClr val="333399"/>
                </a:solidFill>
                <a:latin typeface="Arial Unicode MS" pitchFamily="34" charset="-128"/>
              </a:rPr>
              <a:t>Технологический цикл продукта</a:t>
            </a: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1404938" y="4742409"/>
            <a:ext cx="6335712" cy="433387"/>
          </a:xfrm>
          <a:prstGeom prst="flowChartAlternateProcess">
            <a:avLst/>
          </a:prstGeom>
          <a:solidFill>
            <a:srgbClr val="CCECF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/>
            <a:r>
              <a:rPr lang="ru-RU" sz="2400" b="1">
                <a:solidFill>
                  <a:srgbClr val="333399"/>
                </a:solidFill>
                <a:latin typeface="Arial Unicode MS" pitchFamily="34" charset="-128"/>
              </a:rPr>
              <a:t>Требования к персоналу</a:t>
            </a: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1404938" y="5318671"/>
            <a:ext cx="6335712" cy="433388"/>
          </a:xfrm>
          <a:prstGeom prst="flowChartAlternateProcess">
            <a:avLst/>
          </a:prstGeom>
          <a:solidFill>
            <a:srgbClr val="66CCF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/>
            <a:r>
              <a:rPr lang="ru-RU" sz="2400" b="1">
                <a:solidFill>
                  <a:srgbClr val="333399"/>
                </a:solidFill>
                <a:latin typeface="Arial Unicode MS" pitchFamily="34" charset="-128"/>
              </a:rPr>
              <a:t>Требования к технологическим средствам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1403350" y="2421285"/>
            <a:ext cx="6335713" cy="433388"/>
          </a:xfrm>
          <a:prstGeom prst="flowChartAlternateProcess">
            <a:avLst/>
          </a:prstGeom>
          <a:solidFill>
            <a:srgbClr val="FF9933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/>
            <a:r>
              <a:rPr lang="ru-RU" sz="2400" b="1" dirty="0">
                <a:solidFill>
                  <a:srgbClr val="333399"/>
                </a:solidFill>
                <a:latin typeface="Arial Unicode MS" pitchFamily="34" charset="-128"/>
              </a:rPr>
              <a:t>Расчет экономической эффективности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1403350" y="2997548"/>
            <a:ext cx="6335713" cy="433387"/>
          </a:xfrm>
          <a:prstGeom prst="flowChartAlternateProcess">
            <a:avLst/>
          </a:prstGeom>
          <a:solidFill>
            <a:srgbClr val="66FF99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/>
            <a:r>
              <a:rPr lang="ru-RU" sz="2400" b="1" dirty="0">
                <a:solidFill>
                  <a:srgbClr val="333399"/>
                </a:solidFill>
                <a:latin typeface="Arial Unicode MS" pitchFamily="34" charset="-128"/>
              </a:rPr>
              <a:t>Требования по рискам</a:t>
            </a:r>
          </a:p>
        </p:txBody>
      </p:sp>
      <p:sp>
        <p:nvSpPr>
          <p:cNvPr id="12" name="AutoShape 12"/>
          <p:cNvSpPr txBox="1">
            <a:spLocks noChangeArrowheads="1"/>
          </p:cNvSpPr>
          <p:nvPr/>
        </p:nvSpPr>
        <p:spPr bwMode="auto">
          <a:xfrm>
            <a:off x="1404938" y="3574951"/>
            <a:ext cx="6335712" cy="389309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200" b="1" dirty="0" smtClean="0">
                <a:solidFill>
                  <a:srgbClr val="333399"/>
                </a:solidFill>
                <a:latin typeface="Arial Unicode MS" pitchFamily="34" charset="-128"/>
              </a:rPr>
              <a:t>Требования по клиентской удовлетворенности</a:t>
            </a:r>
            <a:endParaRPr lang="ru-RU" sz="2200" b="1" dirty="0">
              <a:solidFill>
                <a:srgbClr val="333399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4263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49300"/>
            <a:ext cx="5768975" cy="536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лако 7"/>
          <p:cNvSpPr/>
          <p:nvPr/>
        </p:nvSpPr>
        <p:spPr>
          <a:xfrm>
            <a:off x="5366556" y="836712"/>
            <a:ext cx="1581708" cy="1233760"/>
          </a:xfrm>
          <a:prstGeom prst="cloud">
            <a:avLst/>
          </a:prstGeom>
          <a:solidFill>
            <a:schemeClr val="accent6">
              <a:lumMod val="60000"/>
              <a:lumOff val="40000"/>
              <a:alpha val="40000"/>
            </a:schemeClr>
          </a:solidFill>
          <a:ln>
            <a:solidFill>
              <a:schemeClr val="accent6">
                <a:lumMod val="75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Стратегические цели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Декомпозиции модели основных процессов, планов</a:t>
            </a:r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2483768" y="1124744"/>
            <a:ext cx="3316808" cy="1934604"/>
          </a:xfrm>
          <a:prstGeom prst="cloud">
            <a:avLst/>
          </a:prstGeom>
          <a:solidFill>
            <a:schemeClr val="accent1">
              <a:lumMod val="75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Бизнес-модель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995936" y="2924944"/>
            <a:ext cx="501836" cy="875768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72000" y="2708920"/>
            <a:ext cx="501836" cy="875768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220072" y="2625240"/>
            <a:ext cx="501836" cy="875768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80112" y="2420888"/>
            <a:ext cx="501836" cy="875768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347864" y="2924944"/>
            <a:ext cx="501836" cy="875768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лако 15"/>
          <p:cNvSpPr/>
          <p:nvPr/>
        </p:nvSpPr>
        <p:spPr>
          <a:xfrm>
            <a:off x="6339780" y="2837316"/>
            <a:ext cx="1800088" cy="1278636"/>
          </a:xfrm>
          <a:prstGeom prst="cloud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Оперативные планы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156176" y="2060848"/>
            <a:ext cx="501836" cy="875768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блако 4"/>
          <p:cNvSpPr/>
          <p:nvPr/>
        </p:nvSpPr>
        <p:spPr>
          <a:xfrm>
            <a:off x="3962400" y="3356992"/>
            <a:ext cx="2808312" cy="1728192"/>
          </a:xfrm>
          <a:prstGeom prst="cloud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Процессы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6804248" y="1700808"/>
            <a:ext cx="501836" cy="875768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590444" y="1916832"/>
            <a:ext cx="501836" cy="875768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21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29" y="1427163"/>
            <a:ext cx="8778875" cy="400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Контуры управления</a:t>
            </a:r>
            <a:endParaRPr lang="ru-RU" sz="2800" dirty="0"/>
          </a:p>
        </p:txBody>
      </p:sp>
      <p:sp>
        <p:nvSpPr>
          <p:cNvPr id="4" name="Облако 3"/>
          <p:cNvSpPr/>
          <p:nvPr/>
        </p:nvSpPr>
        <p:spPr>
          <a:xfrm>
            <a:off x="179512" y="3534916"/>
            <a:ext cx="1259632" cy="10584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Рынок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197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Модель управления системой</a:t>
            </a: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2150"/>
            <a:ext cx="9144000" cy="547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716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5335714"/>
            <a:ext cx="8496944" cy="7904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900" dirty="0" smtClean="0">
                <a:solidFill>
                  <a:schemeClr val="tx2"/>
                </a:solidFill>
              </a:rPr>
              <a:t>«Теория </a:t>
            </a:r>
            <a:r>
              <a:rPr lang="ru-RU" sz="1900" dirty="0">
                <a:solidFill>
                  <a:schemeClr val="tx2"/>
                </a:solidFill>
              </a:rPr>
              <a:t>— это когда все известно, но ничего не работает. Практика — это когда все работает, но никто не знает почему. Мы же объединяем теорию и практику: ничего не работает... и никто не знает почему</a:t>
            </a:r>
            <a:r>
              <a:rPr lang="ru-RU" sz="1900" dirty="0" smtClean="0">
                <a:solidFill>
                  <a:schemeClr val="tx2"/>
                </a:solidFill>
              </a:rPr>
              <a:t>!» (С)</a:t>
            </a:r>
            <a:endParaRPr lang="ru-RU" sz="19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576064"/>
          </a:xfrm>
        </p:spPr>
        <p:txBody>
          <a:bodyPr/>
          <a:lstStyle/>
          <a:p>
            <a:r>
              <a:rPr lang="ru-RU" dirty="0"/>
              <a:t>Занимательная патология организаций для любознательных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8" y="683171"/>
            <a:ext cx="7413625" cy="461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55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Организационная свертка</a:t>
            </a: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748"/>
            <a:ext cx="9143999" cy="559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30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659829"/>
            <a:ext cx="3240360" cy="550547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Продукты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Процессы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Клиенты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Сегменты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Подразделения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Сотрудники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Регионы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Поставщики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Ресурсы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Прибыль (управленческое понимание)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875853"/>
            <a:ext cx="4896544" cy="50405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 – Расходы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20272" y="1772816"/>
            <a:ext cx="1944216" cy="417646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Стоимость рисков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5301208"/>
            <a:ext cx="2952328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Стоимость денег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3717032"/>
            <a:ext cx="2952328" cy="165618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«Плохая» прибыль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627784" y="1055873"/>
            <a:ext cx="144016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627784" y="1055873"/>
            <a:ext cx="1440160" cy="4860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627784" y="1055873"/>
            <a:ext cx="1440160" cy="684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627784" y="1055873"/>
            <a:ext cx="1440160" cy="3384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627784" y="1055873"/>
            <a:ext cx="1440160" cy="1692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2195736" y="1091877"/>
            <a:ext cx="1872208" cy="1008112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195736" y="2099989"/>
            <a:ext cx="1872208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195736" y="2099989"/>
            <a:ext cx="1872208" cy="129614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195736" y="2099989"/>
            <a:ext cx="1872208" cy="3168352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бъект 1"/>
          <p:cNvSpPr txBox="1">
            <a:spLocks/>
          </p:cNvSpPr>
          <p:nvPr/>
        </p:nvSpPr>
        <p:spPr>
          <a:xfrm>
            <a:off x="5364088" y="2151642"/>
            <a:ext cx="720080" cy="970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5400" dirty="0"/>
              <a:t>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0513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Доходы, стоимость рисков, качество доходов</a:t>
            </a:r>
            <a:endParaRPr lang="ru-RU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814388"/>
            <a:ext cx="5881836" cy="5388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45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Цикл финансового планирования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9036496" cy="5415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46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764704"/>
            <a:ext cx="4658830" cy="549716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Мотивация – система </a:t>
            </a:r>
            <a:r>
              <a:rPr lang="ru-RU" dirty="0">
                <a:solidFill>
                  <a:schemeClr val="tx2"/>
                </a:solidFill>
              </a:rPr>
              <a:t>факторов, детерминирующих поведение (сюда входят, в частности, потребности, мотивы, цели, намерения, стремления и многое другое</a:t>
            </a:r>
            <a:r>
              <a:rPr lang="ru-RU" dirty="0" smtClean="0">
                <a:solidFill>
                  <a:schemeClr val="tx2"/>
                </a:solidFill>
              </a:rPr>
              <a:t>)</a:t>
            </a:r>
          </a:p>
          <a:p>
            <a:r>
              <a:rPr lang="ru-RU" dirty="0">
                <a:solidFill>
                  <a:schemeClr val="tx2"/>
                </a:solidFill>
              </a:rPr>
              <a:t>Мотивация –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характеристика процесса, который стимулирует и поддерживает поведенческую активность на определенном </a:t>
            </a:r>
            <a:r>
              <a:rPr lang="ru-RU" dirty="0" smtClean="0">
                <a:solidFill>
                  <a:schemeClr val="tx2"/>
                </a:solidFill>
              </a:rPr>
              <a:t>уровне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Мотивация </a:t>
            </a:r>
            <a:r>
              <a:rPr lang="ru-RU" dirty="0">
                <a:solidFill>
                  <a:schemeClr val="tx2"/>
                </a:solidFill>
              </a:rPr>
              <a:t>- это совокупность всех факторов (как личностных, так и ситуативных), которые побуждают человека к </a:t>
            </a:r>
            <a:r>
              <a:rPr lang="ru-RU" dirty="0" smtClean="0">
                <a:solidFill>
                  <a:schemeClr val="tx2"/>
                </a:solidFill>
              </a:rPr>
              <a:t>активности </a:t>
            </a:r>
          </a:p>
          <a:p>
            <a:r>
              <a:rPr lang="ru-RU" dirty="0">
                <a:solidFill>
                  <a:schemeClr val="tx2"/>
                </a:solidFill>
              </a:rPr>
              <a:t>Мотив в отличие от мотивации — это то, что принадлежит самому субъекту поведения, является его устойчивым личностным свойством, изнутри побуждающим к совершению определенных </a:t>
            </a:r>
            <a:r>
              <a:rPr lang="ru-RU" dirty="0" smtClean="0">
                <a:solidFill>
                  <a:schemeClr val="tx2"/>
                </a:solidFill>
              </a:rPr>
              <a:t>действий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Пару слов о мотивации</a:t>
            </a:r>
            <a:endParaRPr lang="ru-RU" sz="2800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20688"/>
            <a:ext cx="4427984" cy="293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830" y="3284984"/>
            <a:ext cx="4459662" cy="297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19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Базовые идеи организации пространства менеджмента организации</a:t>
            </a:r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88" y="601663"/>
            <a:ext cx="6575425" cy="566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409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5246483"/>
            <a:ext cx="8784976" cy="1062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«Говорят</a:t>
            </a:r>
            <a:r>
              <a:rPr lang="ru-RU" sz="2000" dirty="0">
                <a:solidFill>
                  <a:schemeClr val="tx2"/>
                </a:solidFill>
              </a:rPr>
              <a:t>, безумие свойственно нашей семье. Некоторые даже меня считают безумным. И почему? Потому что я мечтаю создать расу атомных монстров, атомных суперменов с восьмиугольными телами, которые высосут </a:t>
            </a:r>
            <a:r>
              <a:rPr lang="ru-RU" sz="2000" dirty="0" smtClean="0">
                <a:solidFill>
                  <a:schemeClr val="tx2"/>
                </a:solidFill>
              </a:rPr>
              <a:t>кровь</a:t>
            </a:r>
            <a:r>
              <a:rPr lang="ru-RU" sz="2000" dirty="0">
                <a:solidFill>
                  <a:schemeClr val="tx2"/>
                </a:solidFill>
              </a:rPr>
              <a:t>?</a:t>
            </a:r>
            <a:r>
              <a:rPr lang="ru-RU" sz="2000" dirty="0" smtClean="0">
                <a:solidFill>
                  <a:schemeClr val="tx2"/>
                </a:solidFill>
              </a:rPr>
              <a:t>» (С)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Практическая травматология и хирургия организации за 24 часа </a:t>
            </a:r>
            <a:endParaRPr lang="ru-RU" dirty="0" smtClean="0"/>
          </a:p>
          <a:p>
            <a:r>
              <a:rPr lang="ru-RU" dirty="0" smtClean="0"/>
              <a:t>(для чайников)</a:t>
            </a:r>
            <a:endParaRPr lang="ru-RU" dirty="0"/>
          </a:p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692696"/>
            <a:ext cx="6781800" cy="461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76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4042792" cy="548220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Артефакты. Поведенческие нормы, видимое и материальное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Персональные ценности и установки. Менее заметны, но их можно обсуждать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Основополагающие убеждения и положения. </a:t>
            </a:r>
            <a:r>
              <a:rPr lang="ru-RU" dirty="0" err="1" smtClean="0">
                <a:solidFill>
                  <a:schemeClr val="tx2"/>
                </a:solidFill>
              </a:rPr>
              <a:t>Неосознанны</a:t>
            </a:r>
            <a:r>
              <a:rPr lang="ru-RU" dirty="0" smtClean="0">
                <a:solidFill>
                  <a:schemeClr val="tx2"/>
                </a:solidFill>
              </a:rPr>
              <a:t>, невидимы и редко подвергаются сомнению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/>
          <a:lstStyle/>
          <a:p>
            <a:r>
              <a:rPr lang="ru-RU" dirty="0" smtClean="0"/>
              <a:t>Культура отражает уроки, которые люди выносят из жизни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671677"/>
            <a:ext cx="4176464" cy="557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24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59632" y="3692295"/>
            <a:ext cx="2016224" cy="75294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Уроки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Мы строим наши организации, а потом они строят нас</a:t>
            </a:r>
            <a:endParaRPr lang="ru-RU" dirty="0"/>
          </a:p>
        </p:txBody>
      </p:sp>
      <p:sp>
        <p:nvSpPr>
          <p:cNvPr id="5" name="Выгнутая вверх стрелка 4"/>
          <p:cNvSpPr/>
          <p:nvPr/>
        </p:nvSpPr>
        <p:spPr>
          <a:xfrm>
            <a:off x="1804740" y="2592605"/>
            <a:ext cx="2047180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верх стрелка 5"/>
          <p:cNvSpPr/>
          <p:nvPr/>
        </p:nvSpPr>
        <p:spPr>
          <a:xfrm>
            <a:off x="5220072" y="2653173"/>
            <a:ext cx="2047180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059832" y="3168669"/>
            <a:ext cx="2736304" cy="18002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Корпоративная культура</a:t>
            </a:r>
            <a:endParaRPr lang="ru-RU" sz="3200" dirty="0"/>
          </a:p>
        </p:txBody>
      </p:sp>
      <p:sp>
        <p:nvSpPr>
          <p:cNvPr id="8" name="Выгнутая вниз стрелка 7"/>
          <p:cNvSpPr/>
          <p:nvPr/>
        </p:nvSpPr>
        <p:spPr>
          <a:xfrm flipH="1">
            <a:off x="5220072" y="4752845"/>
            <a:ext cx="2016224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Выгнутая вниз стрелка 9"/>
          <p:cNvSpPr/>
          <p:nvPr/>
        </p:nvSpPr>
        <p:spPr>
          <a:xfrm flipH="1">
            <a:off x="1691680" y="4752845"/>
            <a:ext cx="2016224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Объект 1"/>
          <p:cNvSpPr txBox="1">
            <a:spLocks/>
          </p:cNvSpPr>
          <p:nvPr/>
        </p:nvSpPr>
        <p:spPr>
          <a:xfrm>
            <a:off x="6012160" y="3684165"/>
            <a:ext cx="2273300" cy="752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>
                <a:solidFill>
                  <a:schemeClr val="tx2"/>
                </a:solidFill>
              </a:rPr>
              <a:t>Выживание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3" name="Объект 1"/>
          <p:cNvSpPr txBox="1">
            <a:spLocks/>
          </p:cNvSpPr>
          <p:nvPr/>
        </p:nvSpPr>
        <p:spPr>
          <a:xfrm>
            <a:off x="1835696" y="5556373"/>
            <a:ext cx="5719588" cy="752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>
                <a:solidFill>
                  <a:schemeClr val="tx2"/>
                </a:solidFill>
              </a:rPr>
              <a:t>Основополагающие принципы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4" name="Объект 1"/>
          <p:cNvSpPr txBox="1">
            <a:spLocks/>
          </p:cNvSpPr>
          <p:nvPr/>
        </p:nvSpPr>
        <p:spPr>
          <a:xfrm>
            <a:off x="2699792" y="875853"/>
            <a:ext cx="3978572" cy="752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>
                <a:solidFill>
                  <a:schemeClr val="tx2"/>
                </a:solidFill>
              </a:rPr>
              <a:t>Видимые символы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9512" y="1700808"/>
            <a:ext cx="1697236" cy="7477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Принятая система лидерства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922388" y="1700808"/>
            <a:ext cx="1652662" cy="7477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Стили разрешения конфликтов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39418" y="1700807"/>
            <a:ext cx="1796678" cy="7477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Действующая система коммуникаций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11626" y="1700808"/>
            <a:ext cx="1652662" cy="7477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Положение индивида в организации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236296" y="1700808"/>
            <a:ext cx="1728192" cy="7477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Символика: лозунги, табу, ритуалы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894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/>
          <p:cNvSpPr>
            <a:spLocks noGrp="1"/>
          </p:cNvSpPr>
          <p:nvPr/>
        </p:nvSpPr>
        <p:spPr bwMode="auto">
          <a:xfrm>
            <a:off x="3772321" y="1970956"/>
            <a:ext cx="3956347" cy="4794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2"/>
                </a:solidFill>
              </a:rPr>
              <a:t>Спасибо за внимание!</a:t>
            </a:r>
          </a:p>
        </p:txBody>
      </p:sp>
      <p:sp>
        <p:nvSpPr>
          <p:cNvPr id="9" name="Текст 7"/>
          <p:cNvSpPr>
            <a:spLocks noGrp="1"/>
          </p:cNvSpPr>
          <p:nvPr/>
        </p:nvSpPr>
        <p:spPr>
          <a:xfrm>
            <a:off x="3772322" y="4626596"/>
            <a:ext cx="4321175" cy="8636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Tulchinsky@b2b-group.ru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www.b2b-group.ru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2"/>
              </a:solidFill>
            </a:endParaRPr>
          </a:p>
        </p:txBody>
      </p:sp>
      <p:sp>
        <p:nvSpPr>
          <p:cNvPr id="11" name="Объект 2"/>
          <p:cNvSpPr>
            <a:spLocks noGrp="1"/>
          </p:cNvSpPr>
          <p:nvPr/>
        </p:nvSpPr>
        <p:spPr>
          <a:xfrm>
            <a:off x="3807370" y="2738636"/>
            <a:ext cx="1503363" cy="36004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</a:t>
            </a:r>
          </a:p>
        </p:txBody>
      </p:sp>
      <p:sp>
        <p:nvSpPr>
          <p:cNvPr id="12" name="Объект 3"/>
          <p:cNvSpPr>
            <a:spLocks noGrp="1"/>
          </p:cNvSpPr>
          <p:nvPr/>
        </p:nvSpPr>
        <p:spPr bwMode="auto">
          <a:xfrm>
            <a:off x="3779912" y="3140966"/>
            <a:ext cx="5659438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500" dirty="0" smtClean="0">
                <a:solidFill>
                  <a:schemeClr val="tx2"/>
                </a:solidFill>
              </a:rPr>
              <a:t>Тульчинский Станислав Эдуардович</a:t>
            </a:r>
          </a:p>
          <a:p>
            <a:pPr marL="0" indent="0" eaLnBrk="1" hangingPunct="1"/>
            <a:endParaRPr lang="ru-RU" sz="2500" dirty="0" smtClean="0"/>
          </a:p>
        </p:txBody>
      </p:sp>
      <p:sp>
        <p:nvSpPr>
          <p:cNvPr id="13" name="Объект 4"/>
          <p:cNvSpPr>
            <a:spLocks noGrp="1"/>
          </p:cNvSpPr>
          <p:nvPr/>
        </p:nvSpPr>
        <p:spPr>
          <a:xfrm>
            <a:off x="3779912" y="3651373"/>
            <a:ext cx="4824536" cy="115212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Генеральный директор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ООО «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b2b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.Технологии развития»</a:t>
            </a:r>
          </a:p>
        </p:txBody>
      </p:sp>
    </p:spTree>
    <p:extLst>
      <p:ext uri="{BB962C8B-B14F-4D97-AF65-F5344CB8AC3E}">
        <p14:creationId xmlns:p14="http://schemas.microsoft.com/office/powerpoint/2010/main" val="6341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654596"/>
            <a:ext cx="5000500" cy="550547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accent1"/>
                </a:solidFill>
              </a:rPr>
              <a:t>Отраслевая </a:t>
            </a:r>
            <a:r>
              <a:rPr lang="ru-RU" sz="3600" b="1" dirty="0">
                <a:solidFill>
                  <a:schemeClr val="accent1"/>
                </a:solidFill>
              </a:rPr>
              <a:t>производительность труда в крупнейших российских компаниях (по рейтингу «Эксперт-400») в 2007 году, в % от среднеотраслевой производительности труда по Fortune-500 </a:t>
            </a:r>
            <a:r>
              <a:rPr lang="ru-RU" sz="3600" b="1" dirty="0" err="1">
                <a:solidFill>
                  <a:schemeClr val="accent1"/>
                </a:solidFill>
              </a:rPr>
              <a:t>Global</a:t>
            </a:r>
            <a:r>
              <a:rPr lang="ru-RU" sz="3600" b="1" dirty="0" smtClean="0">
                <a:solidFill>
                  <a:schemeClr val="accent1"/>
                </a:solidFill>
              </a:rPr>
              <a:t>: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Розничная </a:t>
            </a:r>
            <a:r>
              <a:rPr lang="ru-RU" dirty="0">
                <a:solidFill>
                  <a:schemeClr val="tx2"/>
                </a:solidFill>
              </a:rPr>
              <a:t>торговля — около 55 % </a:t>
            </a:r>
          </a:p>
          <a:p>
            <a:r>
              <a:rPr lang="ru-RU" dirty="0">
                <a:solidFill>
                  <a:schemeClr val="tx2"/>
                </a:solidFill>
              </a:rPr>
              <a:t>Строительство — около 40 % </a:t>
            </a:r>
          </a:p>
          <a:p>
            <a:r>
              <a:rPr lang="ru-RU" dirty="0">
                <a:solidFill>
                  <a:schemeClr val="tx2"/>
                </a:solidFill>
              </a:rPr>
              <a:t>Металлургия — около 40 % </a:t>
            </a:r>
          </a:p>
          <a:p>
            <a:r>
              <a:rPr lang="ru-RU" dirty="0">
                <a:solidFill>
                  <a:schemeClr val="tx2"/>
                </a:solidFill>
              </a:rPr>
              <a:t>Промышленность </a:t>
            </a:r>
            <a:r>
              <a:rPr lang="ru-RU" dirty="0" smtClean="0">
                <a:solidFill>
                  <a:schemeClr val="tx2"/>
                </a:solidFill>
              </a:rPr>
              <a:t>строительных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материалов </a:t>
            </a:r>
            <a:r>
              <a:rPr lang="ru-RU" dirty="0">
                <a:solidFill>
                  <a:schemeClr val="tx2"/>
                </a:solidFill>
              </a:rPr>
              <a:t>— около 35 % </a:t>
            </a:r>
          </a:p>
          <a:p>
            <a:r>
              <a:rPr lang="ru-RU" dirty="0">
                <a:solidFill>
                  <a:schemeClr val="tx2"/>
                </a:solidFill>
              </a:rPr>
              <a:t>Электроэнергетика — около 30 % </a:t>
            </a:r>
          </a:p>
          <a:p>
            <a:r>
              <a:rPr lang="ru-RU" dirty="0">
                <a:solidFill>
                  <a:schemeClr val="tx2"/>
                </a:solidFill>
              </a:rPr>
              <a:t>Телекоммуникации — около 30 % </a:t>
            </a:r>
          </a:p>
          <a:p>
            <a:r>
              <a:rPr lang="ru-RU" dirty="0">
                <a:solidFill>
                  <a:schemeClr val="tx2"/>
                </a:solidFill>
              </a:rPr>
              <a:t>Пищевая промышленность — около 30 % </a:t>
            </a:r>
          </a:p>
          <a:p>
            <a:r>
              <a:rPr lang="ru-RU" dirty="0">
                <a:solidFill>
                  <a:schemeClr val="tx2"/>
                </a:solidFill>
              </a:rPr>
              <a:t>Нефтегазовая промышленность — около </a:t>
            </a:r>
            <a:r>
              <a:rPr lang="ru-RU" dirty="0" smtClean="0">
                <a:solidFill>
                  <a:schemeClr val="tx2"/>
                </a:solidFill>
              </a:rPr>
              <a:t>20% 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Лесная промышленность — около 15 % </a:t>
            </a:r>
          </a:p>
          <a:p>
            <a:r>
              <a:rPr lang="ru-RU" dirty="0">
                <a:solidFill>
                  <a:schemeClr val="tx2"/>
                </a:solidFill>
              </a:rPr>
              <a:t>Химическая промышленность — около 15 % </a:t>
            </a:r>
          </a:p>
          <a:p>
            <a:r>
              <a:rPr lang="ru-RU" dirty="0">
                <a:solidFill>
                  <a:schemeClr val="tx2"/>
                </a:solidFill>
              </a:rPr>
              <a:t>Транспорт — около 10 % </a:t>
            </a:r>
          </a:p>
          <a:p>
            <a:r>
              <a:rPr lang="ru-RU" dirty="0">
                <a:solidFill>
                  <a:schemeClr val="tx2"/>
                </a:solidFill>
              </a:rPr>
              <a:t>Машиностроение — около 10 % 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5584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Производительность труда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004" y="3501008"/>
            <a:ext cx="4000500" cy="26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4" t="6601" r="5000" b="17862"/>
          <a:stretch/>
        </p:blipFill>
        <p:spPr bwMode="auto">
          <a:xfrm>
            <a:off x="5148064" y="692696"/>
            <a:ext cx="3949666" cy="275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280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7366" y="743297"/>
            <a:ext cx="4308226" cy="550547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Неэффективная </a:t>
            </a:r>
            <a:r>
              <a:rPr lang="ru-RU" dirty="0">
                <a:solidFill>
                  <a:schemeClr val="tx2"/>
                </a:solidFill>
              </a:rPr>
              <a:t>организация </a:t>
            </a:r>
            <a:r>
              <a:rPr lang="ru-RU" dirty="0" smtClean="0">
                <a:solidFill>
                  <a:schemeClr val="tx2"/>
                </a:solidFill>
              </a:rPr>
              <a:t>труда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Непрозрачное </a:t>
            </a:r>
            <a:r>
              <a:rPr lang="ru-RU" dirty="0">
                <a:solidFill>
                  <a:schemeClr val="tx2"/>
                </a:solidFill>
              </a:rPr>
              <a:t>и избыточное </a:t>
            </a:r>
            <a:r>
              <a:rPr lang="ru-RU" dirty="0" smtClean="0">
                <a:solidFill>
                  <a:schemeClr val="tx2"/>
                </a:solidFill>
              </a:rPr>
              <a:t>регулирование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Устаревшие </a:t>
            </a:r>
            <a:r>
              <a:rPr lang="ru-RU" dirty="0">
                <a:solidFill>
                  <a:schemeClr val="tx2"/>
                </a:solidFill>
              </a:rPr>
              <a:t>мощности и методы </a:t>
            </a:r>
            <a:r>
              <a:rPr lang="ru-RU" dirty="0" smtClean="0">
                <a:solidFill>
                  <a:schemeClr val="tx2"/>
                </a:solidFill>
              </a:rPr>
              <a:t>производства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Редкое </a:t>
            </a:r>
            <a:r>
              <a:rPr lang="ru-RU" dirty="0">
                <a:solidFill>
                  <a:schemeClr val="tx2"/>
                </a:solidFill>
              </a:rPr>
              <a:t>применение комплексного подхода к планированию развития </a:t>
            </a:r>
            <a:r>
              <a:rPr lang="ru-RU" dirty="0" smtClean="0">
                <a:solidFill>
                  <a:schemeClr val="tx2"/>
                </a:solidFill>
              </a:rPr>
              <a:t>территорий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Дефицит </a:t>
            </a:r>
            <a:r>
              <a:rPr lang="ru-RU" dirty="0">
                <a:solidFill>
                  <a:schemeClr val="tx2"/>
                </a:solidFill>
              </a:rPr>
              <a:t>профессиональных </a:t>
            </a:r>
            <a:r>
              <a:rPr lang="ru-RU" dirty="0" smtClean="0">
                <a:solidFill>
                  <a:schemeClr val="tx2"/>
                </a:solidFill>
              </a:rPr>
              <a:t>навыков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Неразвитость </a:t>
            </a:r>
            <a:r>
              <a:rPr lang="ru-RU" dirty="0">
                <a:solidFill>
                  <a:schemeClr val="tx2"/>
                </a:solidFill>
              </a:rPr>
              <a:t>финансовой системы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/>
          <a:lstStyle/>
          <a:p>
            <a:r>
              <a:rPr lang="ru-RU" dirty="0" smtClean="0"/>
              <a:t>Причины низкой производительности в России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425" y="620688"/>
            <a:ext cx="4473575" cy="296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07444"/>
            <a:ext cx="3475431" cy="2641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473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692696"/>
            <a:ext cx="4104456" cy="5532089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2"/>
                </a:solidFill>
              </a:rPr>
              <a:t>Идея «процессного управления», которая сейчас бытует на рынке дискредитирована ее носителями </a:t>
            </a:r>
          </a:p>
          <a:p>
            <a:r>
              <a:rPr lang="ru-RU" dirty="0">
                <a:solidFill>
                  <a:schemeClr val="tx2"/>
                </a:solidFill>
              </a:rPr>
              <a:t>Выхолощены фундаментальные идеи, которые закладывались в идеи процессного управления, организационного развития, реинжиниринга</a:t>
            </a:r>
          </a:p>
          <a:p>
            <a:r>
              <a:rPr lang="ru-RU" dirty="0">
                <a:solidFill>
                  <a:schemeClr val="tx2"/>
                </a:solidFill>
              </a:rPr>
              <a:t>Произошла подмена формой сути, а форма еще после этого была упрощена до состояния карикатуры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«Ну </a:t>
            </a:r>
            <a:r>
              <a:rPr lang="ru-RU" dirty="0">
                <a:solidFill>
                  <a:schemeClr val="tx2"/>
                </a:solidFill>
              </a:rPr>
              <a:t>а потом и анекдотов </a:t>
            </a:r>
            <a:r>
              <a:rPr lang="ru-RU" dirty="0" smtClean="0">
                <a:solidFill>
                  <a:schemeClr val="tx2"/>
                </a:solidFill>
              </a:rPr>
              <a:t>насочиняли»(С)</a:t>
            </a:r>
            <a:endParaRPr lang="ru-RU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 чем мы занимаемся?</a:t>
            </a: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00808"/>
            <a:ext cx="4762500" cy="336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76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692697"/>
            <a:ext cx="3528392" cy="547260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Суррогаты</a:t>
            </a:r>
            <a:r>
              <a:rPr lang="ru-RU" sz="2000" dirty="0">
                <a:solidFill>
                  <a:schemeClr val="tx2"/>
                </a:solidFill>
              </a:rPr>
              <a:t>, которые пытаются донести некоторые наши коллеги, зомбируя порою клиента, вовлекая, заманивая незнамо куда </a:t>
            </a:r>
            <a:r>
              <a:rPr lang="ru-RU" sz="2000" dirty="0" smtClean="0">
                <a:solidFill>
                  <a:schemeClr val="tx2"/>
                </a:solidFill>
              </a:rPr>
              <a:t>в </a:t>
            </a:r>
            <a:r>
              <a:rPr lang="ru-RU" sz="2000" dirty="0">
                <a:solidFill>
                  <a:schemeClr val="tx2"/>
                </a:solidFill>
              </a:rPr>
              <a:t>принципе не могут послужить драйвером, позволяющим бизнесу получить импульс к </a:t>
            </a:r>
            <a:r>
              <a:rPr lang="ru-RU" sz="2000" dirty="0" smtClean="0">
                <a:solidFill>
                  <a:schemeClr val="tx2"/>
                </a:solidFill>
              </a:rPr>
              <a:t>развитию</a:t>
            </a:r>
          </a:p>
          <a:p>
            <a:r>
              <a:rPr lang="ru-RU" sz="2000" dirty="0">
                <a:solidFill>
                  <a:schemeClr val="tx2"/>
                </a:solidFill>
              </a:rPr>
              <a:t>По сути, они не дают в руки собственника и менеджера ничего ценного (помимо веселого время препровождения на сессии)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Что мы им даем?</a:t>
            </a:r>
            <a:endParaRPr lang="ru-RU" sz="2800" dirty="0"/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3851920" y="3645024"/>
            <a:ext cx="5288409" cy="28803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chemeClr val="tx2"/>
                </a:solidFill>
              </a:rPr>
              <a:t>Попытки проведения таких проектов раз за разом будут давать печальные результаты, так как не учитываются настоящие потребности заказчиков, особенности рынка, компании, специфики устройства, клиентов, технологий, продуктов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Не учитывается та корпоративная культура, те ценности, которые преобладают в компании</a:t>
            </a:r>
            <a:r>
              <a:rPr lang="ru-RU" sz="2000" dirty="0" smtClean="0"/>
              <a:t>. </a:t>
            </a:r>
          </a:p>
          <a:p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982" y="611399"/>
            <a:ext cx="5185347" cy="30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85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 кто эти «мы»?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>
          <a:xfrm>
            <a:off x="179389" y="908050"/>
            <a:ext cx="5455964" cy="51847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200" dirty="0"/>
              <a:t>Задача </a:t>
            </a:r>
            <a:r>
              <a:rPr lang="ru-RU" sz="2200" dirty="0" smtClean="0"/>
              <a:t>бизнес-аналитика:</a:t>
            </a:r>
          </a:p>
          <a:p>
            <a:pPr marL="342900" indent="-342900">
              <a:lnSpc>
                <a:spcPct val="80000"/>
              </a:lnSpc>
              <a:buFont typeface="Arial" pitchFamily="34" charset="0"/>
              <a:buChar char="•"/>
            </a:pPr>
            <a:r>
              <a:rPr lang="ru-RU" sz="2200" dirty="0" smtClean="0"/>
              <a:t>Не сводиться </a:t>
            </a:r>
            <a:r>
              <a:rPr lang="ru-RU" sz="2200" dirty="0"/>
              <a:t>к знанию одной или двух нотаций по описанию процесса, умению проведения интервью и согласования диаграмм «как </a:t>
            </a:r>
            <a:r>
              <a:rPr lang="ru-RU" sz="2200" dirty="0" smtClean="0"/>
              <a:t>есть» </a:t>
            </a:r>
          </a:p>
          <a:p>
            <a:pPr marL="342900" indent="-342900">
              <a:lnSpc>
                <a:spcPct val="80000"/>
              </a:lnSpc>
              <a:buFont typeface="Arial" pitchFamily="34" charset="0"/>
              <a:buChar char="•"/>
            </a:pPr>
            <a:r>
              <a:rPr lang="ru-RU" sz="2200" dirty="0" smtClean="0"/>
              <a:t>Изначально </a:t>
            </a:r>
            <a:r>
              <a:rPr lang="ru-RU" sz="2200" dirty="0"/>
              <a:t>данный персонаж рассматривался </a:t>
            </a:r>
            <a:r>
              <a:rPr lang="ru-RU" sz="2200" dirty="0" smtClean="0"/>
              <a:t>не как очередной </a:t>
            </a:r>
            <a:r>
              <a:rPr lang="ru-RU" sz="2200" dirty="0"/>
              <a:t>узкий </a:t>
            </a:r>
            <a:r>
              <a:rPr lang="ru-RU" sz="2200" dirty="0" smtClean="0"/>
              <a:t>специалист</a:t>
            </a:r>
          </a:p>
          <a:p>
            <a:pPr marL="342900" indent="-342900">
              <a:lnSpc>
                <a:spcPct val="80000"/>
              </a:lnSpc>
              <a:buFont typeface="Arial" pitchFamily="34" charset="0"/>
              <a:buChar char="•"/>
            </a:pPr>
            <a:endParaRPr lang="ru-RU" sz="2200" dirty="0"/>
          </a:p>
          <a:p>
            <a:pPr>
              <a:lnSpc>
                <a:spcPct val="80000"/>
              </a:lnSpc>
            </a:pPr>
            <a:r>
              <a:rPr lang="ru-RU" sz="2200" dirty="0" smtClean="0"/>
              <a:t>Вот он </a:t>
            </a:r>
            <a:r>
              <a:rPr lang="ru-RU" sz="2200" dirty="0"/>
              <a:t>Человек широких взглядов, чей специализацией скорее является построение систем </a:t>
            </a:r>
            <a:r>
              <a:rPr lang="ru-RU" sz="2200" dirty="0" smtClean="0"/>
              <a:t>управления и развития</a:t>
            </a:r>
            <a:endParaRPr lang="ru-RU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973" y="1772816"/>
            <a:ext cx="351450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477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Сон разума рождает чудовищ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715963"/>
            <a:ext cx="8716963" cy="543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68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5517232"/>
            <a:ext cx="8712968" cy="60893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«Человек </a:t>
            </a:r>
            <a:r>
              <a:rPr lang="ru-RU" dirty="0">
                <a:solidFill>
                  <a:schemeClr val="tx2"/>
                </a:solidFill>
              </a:rPr>
              <a:t>не верит в простоту жизни, поэтому и усложняет тем, что пытается </a:t>
            </a:r>
            <a:r>
              <a:rPr lang="ru-RU" dirty="0" smtClean="0">
                <a:solidFill>
                  <a:schemeClr val="tx2"/>
                </a:solidFill>
              </a:rPr>
              <a:t>упростить»(С)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116632"/>
            <a:ext cx="8785225" cy="5328592"/>
          </a:xfrm>
        </p:spPr>
        <p:txBody>
          <a:bodyPr/>
          <a:lstStyle/>
          <a:p>
            <a:r>
              <a:rPr lang="ru-RU" dirty="0"/>
              <a:t>Занимательная анатомия и физиология организации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692696"/>
            <a:ext cx="6789737" cy="475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869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1518</TotalTime>
  <Words>1249</Words>
  <Application>Microsoft Office PowerPoint</Application>
  <PresentationFormat>Экран (4:3)</PresentationFormat>
  <Paragraphs>156</Paragraphs>
  <Slides>29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Шаблон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Symantec Corp.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Артемчук</dc:creator>
  <cp:lastModifiedBy>Шалина Вера Михайловна 1</cp:lastModifiedBy>
  <cp:revision>75</cp:revision>
  <dcterms:created xsi:type="dcterms:W3CDTF">2013-10-24T08:12:29Z</dcterms:created>
  <dcterms:modified xsi:type="dcterms:W3CDTF">2013-11-20T08:27:40Z</dcterms:modified>
</cp:coreProperties>
</file>